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3" r:id="rId9"/>
    <p:sldId id="265" r:id="rId10"/>
    <p:sldId id="293" r:id="rId11"/>
    <p:sldId id="264" r:id="rId12"/>
    <p:sldId id="291" r:id="rId13"/>
    <p:sldId id="292" r:id="rId14"/>
    <p:sldId id="266" r:id="rId15"/>
    <p:sldId id="274" r:id="rId16"/>
    <p:sldId id="298" r:id="rId17"/>
    <p:sldId id="295" r:id="rId18"/>
    <p:sldId id="283" r:id="rId19"/>
    <p:sldId id="286" r:id="rId20"/>
    <p:sldId id="288" r:id="rId21"/>
    <p:sldId id="287" r:id="rId22"/>
    <p:sldId id="272" r:id="rId23"/>
    <p:sldId id="269" r:id="rId24"/>
    <p:sldId id="267" r:id="rId25"/>
    <p:sldId id="275" r:id="rId26"/>
    <p:sldId id="300" r:id="rId27"/>
    <p:sldId id="280" r:id="rId28"/>
    <p:sldId id="281" r:id="rId29"/>
    <p:sldId id="279" r:id="rId30"/>
    <p:sldId id="296" r:id="rId31"/>
    <p:sldId id="297" r:id="rId32"/>
    <p:sldId id="270" r:id="rId33"/>
    <p:sldId id="294" r:id="rId34"/>
    <p:sldId id="271" r:id="rId35"/>
  </p:sldIdLst>
  <p:sldSz cx="9144000" cy="6858000" type="screen4x3"/>
  <p:notesSz cx="6797675" cy="9926638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5447" autoAdjust="0"/>
  </p:normalViewPr>
  <p:slideViewPr>
    <p:cSldViewPr>
      <p:cViewPr varScale="1">
        <p:scale>
          <a:sx n="99" d="100"/>
          <a:sy n="99" d="100"/>
        </p:scale>
        <p:origin x="19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1F796-2557-43E4-8872-6E27631372B8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110F7-04F1-4739-9065-35E24F3E478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30130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67541-01FE-4F6B-AF97-7D5586787F0F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130DF-1072-47B0-8D76-90F466A70C4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3580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130DF-1072-47B0-8D76-90F466A70C4C}" type="slidenum">
              <a:rPr lang="es-UY" smtClean="0"/>
              <a:t>1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15737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130DF-1072-47B0-8D76-90F466A70C4C}" type="slidenum">
              <a:rPr lang="es-UY" smtClean="0"/>
              <a:t>12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92625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/>
              <a:t>Uruguay completó la primera transición demográfica</a:t>
            </a:r>
            <a:r>
              <a:rPr lang="es-UY" baseline="0" dirty="0" smtClean="0"/>
              <a:t> a comienzos del sigo XX y desde entonces mantiene bajas tasas de fecundidad y mortalidad en la comparación de la región. Es el país con mayor envejecimiento de América Latina (2013: mayores de 60 son 17% de la población)</a:t>
            </a:r>
          </a:p>
          <a:p>
            <a:r>
              <a:rPr lang="es-UY" baseline="0" dirty="0" smtClean="0"/>
              <a:t>Fecundidad: en 2013 1.96 niños por mujer; postergación de la edad de tener el primer hijo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130DF-1072-47B0-8D76-90F466A70C4C}" type="slidenum">
              <a:rPr lang="es-UY" smtClean="0"/>
              <a:t>3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40309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/>
              <a:t>Estas</a:t>
            </a:r>
            <a:r>
              <a:rPr lang="es-UY" baseline="0" dirty="0" smtClean="0"/>
              <a:t> gráficas muestran la probabilidad de tener el primer hijo. Empecemos por la de abajo.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130DF-1072-47B0-8D76-90F466A70C4C}" type="slidenum">
              <a:rPr lang="es-UY" smtClean="0"/>
              <a:t>4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32320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/>
              <a:t>Uruguay completó la primera transición demográfica</a:t>
            </a:r>
            <a:r>
              <a:rPr lang="es-UY" baseline="0" dirty="0" smtClean="0"/>
              <a:t> a comienzos del sigo XX y desde entonces mantiene bajas tasas de fecundidad y mortalidad en la comparación de la región. Es el país con mayor envejecimiento de América Latina (2013: mayores de 60 son 17% de </a:t>
            </a:r>
            <a:r>
              <a:rPr lang="es-UY" baseline="0" smtClean="0"/>
              <a:t>la población)</a:t>
            </a:r>
            <a:endParaRPr lang="es-UY" baseline="0" dirty="0" smtClean="0"/>
          </a:p>
          <a:p>
            <a:r>
              <a:rPr lang="es-UY" baseline="0" dirty="0" smtClean="0"/>
              <a:t>Fecundidad: en 2013 1.96 niños por mujer; postergación de la edad de tener el primer hijo</a:t>
            </a:r>
          </a:p>
          <a:p>
            <a:r>
              <a:rPr lang="es-UY" baseline="0" dirty="0" smtClean="0"/>
              <a:t>Aumento de los niveles educativos mayor para las mujeres de manera que hoy (2013) es mayor </a:t>
            </a:r>
          </a:p>
          <a:p>
            <a:r>
              <a:rPr lang="es-UY" baseline="0" dirty="0" smtClean="0"/>
              <a:t>Aumento de la participación femenina: es menor que la masculina y hay mayor propensión al trabajo parcial</a:t>
            </a:r>
          </a:p>
          <a:p>
            <a:r>
              <a:rPr lang="es-UY" baseline="0" dirty="0" smtClean="0"/>
              <a:t>Diferencias entre niveles educativos: es una diferencia acusada; por ejemplo en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1985 la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probabilidad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 primer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hijo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alcanzaba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máximo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28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año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2011 hay dos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picos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20 y 31 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Segunda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transición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disminución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hogares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extendidos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130DF-1072-47B0-8D76-90F466A70C4C}" type="slidenum">
              <a:rPr lang="es-UY" smtClean="0"/>
              <a:t>5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40309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130DF-1072-47B0-8D76-90F466A70C4C}" type="slidenum">
              <a:rPr lang="es-UY" smtClean="0"/>
              <a:t>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71352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130DF-1072-47B0-8D76-90F466A70C4C}" type="slidenum">
              <a:rPr lang="es-UY" smtClean="0"/>
              <a:t>7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70951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/>
              <a:t>El crecimiento de la producción del hogar fue mayor que el del ingreso laboral y del PBI. Pasó de ser 27% del PBI en 2006 a 32% del PBI en 2013.</a:t>
            </a:r>
          </a:p>
          <a:p>
            <a:r>
              <a:rPr lang="es-UY" dirty="0" smtClean="0"/>
              <a:t>Y además</a:t>
            </a:r>
            <a:r>
              <a:rPr lang="es-UY" baseline="0" dirty="0" smtClean="0"/>
              <a:t> aumentó la razón producción del hogar/ingreso laboral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130DF-1072-47B0-8D76-90F466A70C4C}" type="slidenum">
              <a:rPr lang="es-UY" smtClean="0"/>
              <a:t>8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12337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/>
              <a:t>Este aumento</a:t>
            </a:r>
            <a:r>
              <a:rPr lang="es-UY" baseline="0" dirty="0" smtClean="0"/>
              <a:t> está relacionado con el aumento de precios.</a:t>
            </a:r>
          </a:p>
          <a:p>
            <a:r>
              <a:rPr lang="es-UY" baseline="0" dirty="0" smtClean="0"/>
              <a:t>Los ingresos laborales aumentaron y la desigualdad disminuyó; la producción del hogar está valorada con ingresos laborales de ocupaciones peor pagas.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130DF-1072-47B0-8D76-90F466A70C4C}" type="slidenum">
              <a:rPr lang="es-UY" smtClean="0"/>
              <a:t>9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42250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130DF-1072-47B0-8D76-90F466A70C4C}" type="slidenum">
              <a:rPr lang="es-UY" smtClean="0"/>
              <a:t>11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9262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Y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53EE49-F318-41F2-A55D-D54B49877CF3}" type="datetimeFigureOut">
              <a:rPr lang="es-UY" smtClean="0"/>
              <a:t>25/2/2018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Y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F31411-3000-450E-8956-FC44F1AC5127}" type="slidenum">
              <a:rPr lang="es-UY" smtClean="0"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62272" y="1916832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s-UY" dirty="0" smtClean="0"/>
              <a:t>Brechas de género en el mercado laboral y en la producción del hogar</a:t>
            </a:r>
            <a:br>
              <a:rPr lang="es-UY" dirty="0" smtClean="0"/>
            </a:br>
            <a:r>
              <a:rPr lang="es-UY" dirty="0"/>
              <a:t>Uruguay, </a:t>
            </a:r>
            <a:r>
              <a:rPr lang="es-UY" dirty="0" smtClean="0"/>
              <a:t>2006-2013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UY" dirty="0"/>
          </a:p>
          <a:p>
            <a:r>
              <a:rPr lang="es-UY" sz="2000" dirty="0" smtClean="0"/>
              <a:t>Marisa </a:t>
            </a:r>
            <a:r>
              <a:rPr lang="es-UY" sz="2000" dirty="0" err="1" smtClean="0"/>
              <a:t>Bucheli</a:t>
            </a:r>
            <a:r>
              <a:rPr lang="es-UY" sz="2000" dirty="0" smtClean="0"/>
              <a:t> y Cecilia Lara</a:t>
            </a:r>
          </a:p>
          <a:p>
            <a:r>
              <a:rPr lang="es-UY" sz="1200" dirty="0" smtClean="0"/>
              <a:t>Facultad de Ciencias Sociales</a:t>
            </a:r>
          </a:p>
          <a:p>
            <a:r>
              <a:rPr lang="es-UY" sz="1200" dirty="0" smtClean="0"/>
              <a:t>Universidad de la República</a:t>
            </a:r>
          </a:p>
          <a:p>
            <a:r>
              <a:rPr lang="es-UY" sz="1200" dirty="0" smtClean="0"/>
              <a:t>Uruguay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95536" y="58772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i="1" dirty="0" smtClean="0"/>
              <a:t>Presentación en “NACIONALES </a:t>
            </a:r>
            <a:r>
              <a:rPr lang="es-CO" sz="1200" b="1" i="1" dirty="0"/>
              <a:t>DE TRANSFERENCIA UNA APUESTA DE COLOMBIA Y EL MUNDO.  </a:t>
            </a:r>
            <a:r>
              <a:rPr lang="es-CO" sz="1200" i="1" dirty="0"/>
              <a:t>BRECHA DE GÉNERO EN LAS CUENTAS NACIONALES DE TRANSFERENCIAS Y DE </a:t>
            </a:r>
            <a:r>
              <a:rPr lang="es-CO" sz="1200" i="1" dirty="0" smtClean="0"/>
              <a:t>TIEMPO”,  Universidad Nacional de Colombia y Naciones Unidas de Colombia, 28 de febrero de 2018, Bogotá.</a:t>
            </a:r>
            <a:endParaRPr lang="es-UY" i="1" dirty="0"/>
          </a:p>
        </p:txBody>
      </p:sp>
    </p:spTree>
    <p:extLst>
      <p:ext uri="{BB962C8B-B14F-4D97-AF65-F5344CB8AC3E}">
        <p14:creationId xmlns:p14="http://schemas.microsoft.com/office/powerpoint/2010/main" val="24975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/>
              <a:t>¿Qué muestran las estimaciones NTA y NTTA?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685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3501008"/>
            <a:ext cx="4211377" cy="275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39552" y="625404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 smtClean="0"/>
              <a:t>Gráfica. Ingreso laboral (</a:t>
            </a:r>
            <a:r>
              <a:rPr lang="es-UY" sz="1400" i="1" dirty="0" smtClean="0"/>
              <a:t>arriba</a:t>
            </a:r>
            <a:r>
              <a:rPr lang="es-UY" sz="1400" dirty="0" smtClean="0"/>
              <a:t>) y producción del hogar (</a:t>
            </a:r>
            <a:r>
              <a:rPr lang="es-UY" sz="1400" i="1" dirty="0" smtClean="0"/>
              <a:t>abajo</a:t>
            </a:r>
            <a:r>
              <a:rPr lang="es-UY" sz="1400" dirty="0" smtClean="0"/>
              <a:t>) per cápita en </a:t>
            </a:r>
            <a:r>
              <a:rPr lang="es-UY" sz="1400" dirty="0"/>
              <a:t>miles de dólares PPP (constantes 2011</a:t>
            </a:r>
            <a:r>
              <a:rPr lang="es-UY" sz="1400" dirty="0" smtClean="0"/>
              <a:t>) por edad y sexo </a:t>
            </a:r>
            <a:endParaRPr lang="es-UY" sz="14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761442"/>
            <a:ext cx="4190765" cy="2739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6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625404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 smtClean="0"/>
              <a:t>Gráfica. Horas semanales en el mercado laboral (</a:t>
            </a:r>
            <a:r>
              <a:rPr lang="es-UY" sz="1400" i="1" dirty="0" smtClean="0"/>
              <a:t>arriba</a:t>
            </a:r>
            <a:r>
              <a:rPr lang="es-UY" sz="1400" dirty="0" smtClean="0"/>
              <a:t>) y en la producción del hogar (</a:t>
            </a:r>
            <a:r>
              <a:rPr lang="es-UY" sz="1400" i="1" dirty="0" smtClean="0"/>
              <a:t>abajo</a:t>
            </a:r>
            <a:r>
              <a:rPr lang="es-UY" sz="1400" dirty="0" smtClean="0"/>
              <a:t>) per cápita (</a:t>
            </a:r>
            <a:r>
              <a:rPr lang="es-UY" sz="1400" dirty="0"/>
              <a:t>constantes 2011</a:t>
            </a:r>
            <a:r>
              <a:rPr lang="es-UY" sz="1400" dirty="0" smtClean="0"/>
              <a:t>) por edad y sexo </a:t>
            </a:r>
            <a:endParaRPr lang="es-UY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3498696"/>
            <a:ext cx="4190765" cy="2739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759130"/>
            <a:ext cx="4190765" cy="2739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81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 smtClean="0"/>
              <a:t>En síntesis</a:t>
            </a:r>
            <a:endParaRPr lang="es-UY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sz="2000" dirty="0" smtClean="0"/>
              <a:t>Aumenta la producción del hogar y el ingreso laboral</a:t>
            </a:r>
          </a:p>
          <a:p>
            <a:pPr lvl="1"/>
            <a:r>
              <a:rPr lang="es-UY" sz="2000" dirty="0" smtClean="0"/>
              <a:t>Aumento mayor de la producción del hogar</a:t>
            </a:r>
          </a:p>
          <a:p>
            <a:pPr lvl="1"/>
            <a:r>
              <a:rPr lang="es-UY" sz="2000" dirty="0" smtClean="0"/>
              <a:t>En ello influye la caída de la desigualdad salarial</a:t>
            </a:r>
          </a:p>
          <a:p>
            <a:pPr lvl="1"/>
            <a:endParaRPr lang="es-UY" sz="2000" dirty="0" smtClean="0"/>
          </a:p>
          <a:p>
            <a:r>
              <a:rPr lang="es-UY" sz="2000" dirty="0" smtClean="0"/>
              <a:t>Ambos producción del hogar e ingreso laboral crecen para hombres y mujeres</a:t>
            </a:r>
          </a:p>
          <a:p>
            <a:pPr lvl="1"/>
            <a:r>
              <a:rPr lang="es-UY" sz="2000" dirty="0" smtClean="0"/>
              <a:t>En términos de cantidades: aumento de tiempo en el mercado laboral para las mujeres y aumento del tiempo en la producción del hogar para los hombres</a:t>
            </a:r>
            <a:endParaRPr lang="es-UY" sz="2000" dirty="0"/>
          </a:p>
        </p:txBody>
      </p:sp>
    </p:spTree>
    <p:extLst>
      <p:ext uri="{BB962C8B-B14F-4D97-AF65-F5344CB8AC3E}">
        <p14:creationId xmlns:p14="http://schemas.microsoft.com/office/powerpoint/2010/main" val="14565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Brechas de género</a:t>
            </a:r>
            <a:endParaRPr lang="es-UY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/>
              <a:t>Mercado laboral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473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516819" cy="4913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85488" y="5805264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 smtClean="0"/>
              <a:t>Gráfica. Brecha de género del ingreso laboral per cápita por edad: diferencia del ingreso del hombre con respecto a la mujer como porcentaje del ingreso del hombre</a:t>
            </a:r>
            <a:endParaRPr lang="es-UY" sz="1400" dirty="0"/>
          </a:p>
        </p:txBody>
      </p:sp>
      <p:sp>
        <p:nvSpPr>
          <p:cNvPr id="2" name="1 CuadroTexto"/>
          <p:cNvSpPr txBox="1"/>
          <p:nvPr/>
        </p:nvSpPr>
        <p:spPr>
          <a:xfrm>
            <a:off x="458064" y="6328484"/>
            <a:ext cx="845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i="1" dirty="0"/>
              <a:t>Para el grupo 20-59, la brecha del  ingreso por persona se redujo de 52% a 42</a:t>
            </a:r>
            <a:r>
              <a:rPr lang="es-UY" i="1" dirty="0" smtClean="0"/>
              <a:t>%</a:t>
            </a:r>
            <a:endParaRPr lang="es-UY" i="1" dirty="0"/>
          </a:p>
        </p:txBody>
      </p:sp>
    </p:spTree>
    <p:extLst>
      <p:ext uri="{BB962C8B-B14F-4D97-AF65-F5344CB8AC3E}">
        <p14:creationId xmlns:p14="http://schemas.microsoft.com/office/powerpoint/2010/main" val="6387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6146054" cy="401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 smtClean="0"/>
              <a:t>El papel de las horas</a:t>
            </a:r>
            <a:endParaRPr lang="es-UY" sz="3600" dirty="0"/>
          </a:p>
        </p:txBody>
      </p:sp>
    </p:spTree>
    <p:extLst>
      <p:ext uri="{BB962C8B-B14F-4D97-AF65-F5344CB8AC3E}">
        <p14:creationId xmlns:p14="http://schemas.microsoft.com/office/powerpoint/2010/main" val="421971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600" dirty="0" smtClean="0"/>
              <a:t>Horas semanales dedicadas al mercado de trabajo</a:t>
            </a:r>
            <a:endParaRPr lang="es-UY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884799"/>
              </p:ext>
            </p:extLst>
          </p:nvPr>
        </p:nvGraphicFramePr>
        <p:xfrm>
          <a:off x="467544" y="2492896"/>
          <a:ext cx="8229600" cy="33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193304"/>
                <a:gridCol w="864096"/>
                <a:gridCol w="1152128"/>
                <a:gridCol w="905272"/>
                <a:gridCol w="750912"/>
                <a:gridCol w="1306488"/>
              </a:tblGrid>
              <a:tr h="418500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2006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2013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Cambio </a:t>
                      </a:r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Edad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Todos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-2.4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14-19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-0.3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20-29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-3.0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30-49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-4.5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50-59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-3.7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60 +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-3.5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2 Elipse"/>
          <p:cNvSpPr/>
          <p:nvPr/>
        </p:nvSpPr>
        <p:spPr>
          <a:xfrm>
            <a:off x="2771800" y="3284984"/>
            <a:ext cx="64807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6 Elipse"/>
          <p:cNvSpPr/>
          <p:nvPr/>
        </p:nvSpPr>
        <p:spPr>
          <a:xfrm>
            <a:off x="5868144" y="3284984"/>
            <a:ext cx="64807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88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600" dirty="0" smtClean="0"/>
              <a:t>Horas semanales dedicadas al mercado de trabajo</a:t>
            </a:r>
            <a:endParaRPr lang="es-UY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299411"/>
              </p:ext>
            </p:extLst>
          </p:nvPr>
        </p:nvGraphicFramePr>
        <p:xfrm>
          <a:off x="467544" y="2492896"/>
          <a:ext cx="8229600" cy="33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193304"/>
                <a:gridCol w="864096"/>
                <a:gridCol w="1152128"/>
                <a:gridCol w="905272"/>
                <a:gridCol w="750912"/>
                <a:gridCol w="1306488"/>
              </a:tblGrid>
              <a:tr h="418500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2006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2013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Cambio </a:t>
                      </a:r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Edad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Todos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-2.4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14-19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-0.3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20-29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-3.0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30-49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-4.5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50-59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-3.7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60 +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-3.5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7596336" y="3356992"/>
            <a:ext cx="936104" cy="2808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983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600" dirty="0" smtClean="0"/>
              <a:t>Tasa de participación, tasa de empleo y horas trabajadas por ocupados</a:t>
            </a:r>
            <a:endParaRPr lang="es-UY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660346"/>
              </p:ext>
            </p:extLst>
          </p:nvPr>
        </p:nvGraphicFramePr>
        <p:xfrm>
          <a:off x="467544" y="2492896"/>
          <a:ext cx="8229600" cy="379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193304"/>
                <a:gridCol w="864096"/>
                <a:gridCol w="1152128"/>
                <a:gridCol w="905272"/>
                <a:gridCol w="750912"/>
                <a:gridCol w="1306488"/>
              </a:tblGrid>
              <a:tr h="418500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2006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2013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Cambio </a:t>
                      </a:r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Edad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Tasa de </a:t>
                      </a:r>
                      <a:r>
                        <a:rPr lang="es-UY" dirty="0" err="1" smtClean="0"/>
                        <a:t>ppación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73.9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54.4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19.4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21. 5</a:t>
                      </a: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75.9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17.6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Tasa de empleo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22.6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20.2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62.6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24.8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89.7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19.5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Horas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46.0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7.8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47.4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9.8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37.2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2 Elipse"/>
          <p:cNvSpPr/>
          <p:nvPr/>
        </p:nvSpPr>
        <p:spPr>
          <a:xfrm>
            <a:off x="467544" y="4941168"/>
            <a:ext cx="849694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8056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Datos de Uruguay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sz="2000" dirty="0" smtClean="0"/>
              <a:t>Contamos con estimaciones de Cuentas Nacionales de Transferencias  y Cuentas Nacionales de Transferencias de Tiempo (NTA y NTTA) para 2006 y 2013</a:t>
            </a:r>
          </a:p>
          <a:p>
            <a:endParaRPr lang="es-UY" dirty="0"/>
          </a:p>
          <a:p>
            <a:r>
              <a:rPr lang="es-UY" sz="2000" dirty="0"/>
              <a:t>Lo interesante de usar estas estimaciones es que permiten analizar realizar análisis por </a:t>
            </a:r>
            <a:r>
              <a:rPr lang="es-UY" sz="2000" dirty="0" smtClean="0"/>
              <a:t>edad y cuentas netas (ingreso-consumo; transferencias netas; trabajo en el hogar-consumo de esa producción)</a:t>
            </a:r>
          </a:p>
          <a:p>
            <a:endParaRPr lang="es-UY" sz="2000" dirty="0"/>
          </a:p>
          <a:p>
            <a:r>
              <a:rPr lang="es-UY" sz="2000" dirty="0" smtClean="0"/>
              <a:t>En esta presentación: análisis de brechas de género de los ingresos laboral y de la producción del hogar por edades</a:t>
            </a:r>
          </a:p>
          <a:p>
            <a:endParaRPr lang="es-UY" sz="2000" dirty="0"/>
          </a:p>
        </p:txBody>
      </p:sp>
    </p:spTree>
    <p:extLst>
      <p:ext uri="{BB962C8B-B14F-4D97-AF65-F5344CB8AC3E}">
        <p14:creationId xmlns:p14="http://schemas.microsoft.com/office/powerpoint/2010/main" val="21495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600" dirty="0" smtClean="0"/>
              <a:t>Tasa de participación, tasa de empleo y horas trabajadas por ocupados</a:t>
            </a:r>
            <a:endParaRPr lang="es-UY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988234"/>
              </p:ext>
            </p:extLst>
          </p:nvPr>
        </p:nvGraphicFramePr>
        <p:xfrm>
          <a:off x="467544" y="2492896"/>
          <a:ext cx="8229600" cy="379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193304"/>
                <a:gridCol w="864096"/>
                <a:gridCol w="1152128"/>
                <a:gridCol w="905272"/>
                <a:gridCol w="750912"/>
                <a:gridCol w="1306488"/>
              </a:tblGrid>
              <a:tr h="418500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2006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2013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Cambio </a:t>
                      </a:r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Edad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Tasa de </a:t>
                      </a:r>
                      <a:r>
                        <a:rPr lang="es-UY" dirty="0" err="1" smtClean="0"/>
                        <a:t>ppación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73.9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54.4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19.4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21. 5</a:t>
                      </a: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75.9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17.6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Tasa de empleo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22.6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20.2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62.6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24.8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89.7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19.5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Horas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46.0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7.8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47.4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9.8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37.2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2 Elipse"/>
          <p:cNvSpPr/>
          <p:nvPr/>
        </p:nvSpPr>
        <p:spPr>
          <a:xfrm>
            <a:off x="395536" y="3861048"/>
            <a:ext cx="849694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635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600" dirty="0" smtClean="0"/>
              <a:t>Tasa de participación, tasa de empleo y horas trabajadas por ocupados</a:t>
            </a:r>
            <a:endParaRPr lang="es-UY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499762"/>
              </p:ext>
            </p:extLst>
          </p:nvPr>
        </p:nvGraphicFramePr>
        <p:xfrm>
          <a:off x="467544" y="2492896"/>
          <a:ext cx="8229600" cy="379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193304"/>
                <a:gridCol w="864096"/>
                <a:gridCol w="1152128"/>
                <a:gridCol w="905272"/>
                <a:gridCol w="750912"/>
                <a:gridCol w="1306488"/>
              </a:tblGrid>
              <a:tr h="418500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2006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2013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Cambio </a:t>
                      </a:r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Edad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Tasa de </a:t>
                      </a:r>
                      <a:r>
                        <a:rPr lang="es-UY" dirty="0" err="1" smtClean="0"/>
                        <a:t>ppación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73.9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54.4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19.4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21. 5</a:t>
                      </a: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75.9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17.6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Tasa de empleo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22.6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20.2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62.6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24.8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89.7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19.5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Horas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46.0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7.8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s-UY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47.4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9.8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45.5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37.2</a:t>
                      </a:r>
                      <a:endParaRPr kumimoji="0" lang="es-UY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240112" y="5763696"/>
            <a:ext cx="849694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3941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 smtClean="0"/>
              <a:t>El papel de las remuneraciones</a:t>
            </a:r>
            <a:endParaRPr lang="es-UY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161217"/>
              </p:ext>
            </p:extLst>
          </p:nvPr>
        </p:nvGraphicFramePr>
        <p:xfrm>
          <a:off x="457200" y="2249488"/>
          <a:ext cx="8229600" cy="269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92878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UY" dirty="0" smtClean="0"/>
                        <a:t>Variación 2006/2013</a:t>
                      </a:r>
                    </a:p>
                    <a:p>
                      <a:r>
                        <a:rPr lang="es-UY" dirty="0" smtClean="0"/>
                        <a:t>(tasa anual</a:t>
                      </a:r>
                      <a:r>
                        <a:rPr lang="es-UY" baseline="0" dirty="0" smtClean="0"/>
                        <a:t> </a:t>
                      </a:r>
                      <a:r>
                        <a:rPr lang="es-UY" baseline="0" dirty="0" err="1" smtClean="0"/>
                        <a:t>ac</a:t>
                      </a:r>
                      <a:r>
                        <a:rPr lang="es-UY" baseline="0" dirty="0" smtClean="0"/>
                        <a:t>. </a:t>
                      </a:r>
                      <a:r>
                        <a:rPr lang="es-UY" dirty="0" smtClean="0"/>
                        <a:t>%)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UY" dirty="0" smtClean="0"/>
                        <a:t>Brecha</a:t>
                      </a:r>
                      <a:r>
                        <a:rPr lang="es-UY" baseline="0" dirty="0" smtClean="0"/>
                        <a:t> de género como % del ingreso promedio masculino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401424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Mujeres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2006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2013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Diferencia</a:t>
                      </a:r>
                      <a:endParaRPr lang="es-UY" dirty="0"/>
                    </a:p>
                  </a:txBody>
                  <a:tcPr/>
                </a:tc>
              </a:tr>
              <a:tr h="40142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-5.4</a:t>
                      </a:r>
                    </a:p>
                  </a:txBody>
                  <a:tcPr marL="9525" marR="9525" marT="9525" marB="0" anchor="b"/>
                </a:tc>
              </a:tr>
              <a:tr h="40142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-1.6</a:t>
                      </a:r>
                    </a:p>
                  </a:txBody>
                  <a:tcPr marL="9525" marR="9525" marT="9525" marB="0" anchor="b"/>
                </a:tc>
              </a:tr>
              <a:tr h="40142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-4.5</a:t>
                      </a:r>
                    </a:p>
                  </a:txBody>
                  <a:tcPr marL="9525" marR="9525" marT="9525" marB="0" anchor="b"/>
                </a:tc>
              </a:tr>
              <a:tr h="40142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UY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-13.8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107504" y="4104112"/>
            <a:ext cx="856895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CuadroTexto"/>
          <p:cNvSpPr txBox="1"/>
          <p:nvPr/>
        </p:nvSpPr>
        <p:spPr>
          <a:xfrm>
            <a:off x="395536" y="584591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i="1" dirty="0" smtClean="0"/>
              <a:t>Indicadores de discriminación y segregación: sin tendencia en el período</a:t>
            </a:r>
          </a:p>
          <a:p>
            <a:r>
              <a:rPr lang="es-UY" i="1" dirty="0" smtClean="0"/>
              <a:t>¿Caída de la desigualdad salarial combinada con segregación laboral de género?</a:t>
            </a:r>
            <a:endParaRPr lang="es-UY" i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515719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b="1" dirty="0" smtClean="0"/>
              <a:t>Tabla. </a:t>
            </a:r>
            <a:r>
              <a:rPr lang="es-UY" dirty="0" smtClean="0"/>
              <a:t>Indicadores del ingreso laboral por hora antes de impuestos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983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 smtClean="0"/>
              <a:t>En síntesis</a:t>
            </a:r>
            <a:endParaRPr lang="es-UY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000" dirty="0" smtClean="0"/>
              <a:t>Disminución de la brecha de género relacionada a: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UY" sz="2000" dirty="0" smtClean="0"/>
              <a:t>Aumento del tiempo de las mujeres en el mercado de trabajo (liderado por un crecimiento de su participación)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UY" sz="2000" dirty="0" smtClean="0"/>
              <a:t>Quizá una disminución del tiempo de los hombres en el mercado de trabajo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UY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000" dirty="0" smtClean="0"/>
              <a:t>Disminución de la brecha de género de la remuneración por hora</a:t>
            </a:r>
            <a:endParaRPr lang="es-UY" sz="2000" dirty="0"/>
          </a:p>
        </p:txBody>
      </p:sp>
    </p:spTree>
    <p:extLst>
      <p:ext uri="{BB962C8B-B14F-4D97-AF65-F5344CB8AC3E}">
        <p14:creationId xmlns:p14="http://schemas.microsoft.com/office/powerpoint/2010/main" val="7033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Brechas de género</a:t>
            </a:r>
            <a:endParaRPr lang="es-UY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/>
              <a:t>Producción del hogar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034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847275" cy="5129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51520" y="6203404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 smtClean="0"/>
              <a:t>Gráfica. Brecha de género del ingreso laboral per cápita por edad: diferencia del la producción del hogar de la mujer con respecto al hombre como porcentaje de la producción del hogar masculina</a:t>
            </a:r>
            <a:endParaRPr lang="es-UY" sz="1400" dirty="0"/>
          </a:p>
        </p:txBody>
      </p:sp>
    </p:spTree>
    <p:extLst>
      <p:ext uri="{BB962C8B-B14F-4D97-AF65-F5344CB8AC3E}">
        <p14:creationId xmlns:p14="http://schemas.microsoft.com/office/powerpoint/2010/main" val="26893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 smtClean="0"/>
              <a:t>El papel de las horas</a:t>
            </a:r>
            <a:endParaRPr lang="es-UY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72872"/>
            <a:ext cx="6058359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4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600" dirty="0" smtClean="0"/>
              <a:t>Horas semanales dedicadas a la producción del hogar</a:t>
            </a:r>
            <a:endParaRPr lang="es-UY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37510"/>
              </p:ext>
            </p:extLst>
          </p:nvPr>
        </p:nvGraphicFramePr>
        <p:xfrm>
          <a:off x="467544" y="2492896"/>
          <a:ext cx="8229600" cy="33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193304"/>
                <a:gridCol w="864096"/>
                <a:gridCol w="1152128"/>
                <a:gridCol w="905272"/>
                <a:gridCol w="750912"/>
                <a:gridCol w="1306488"/>
              </a:tblGrid>
              <a:tr h="418500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2006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2013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Cambio </a:t>
                      </a:r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Edad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Todos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-2.2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14-19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-2.3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20-29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-10.8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30-49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-11.7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50-59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-9.9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60 +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-8.0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2 Elipse"/>
          <p:cNvSpPr/>
          <p:nvPr/>
        </p:nvSpPr>
        <p:spPr>
          <a:xfrm>
            <a:off x="1547664" y="3356992"/>
            <a:ext cx="864096" cy="2880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Elipse"/>
          <p:cNvSpPr/>
          <p:nvPr/>
        </p:nvSpPr>
        <p:spPr>
          <a:xfrm>
            <a:off x="4716016" y="3294128"/>
            <a:ext cx="864096" cy="2880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227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600" dirty="0" smtClean="0"/>
              <a:t>Horas semanales dedicadas a la producción del hogar</a:t>
            </a:r>
            <a:endParaRPr lang="es-UY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342170"/>
              </p:ext>
            </p:extLst>
          </p:nvPr>
        </p:nvGraphicFramePr>
        <p:xfrm>
          <a:off x="467544" y="2492896"/>
          <a:ext cx="8229600" cy="33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193304"/>
                <a:gridCol w="864096"/>
                <a:gridCol w="1152128"/>
                <a:gridCol w="905272"/>
                <a:gridCol w="750912"/>
                <a:gridCol w="1306488"/>
              </a:tblGrid>
              <a:tr h="418500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2006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2013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Cambio </a:t>
                      </a:r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Edad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Todos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-2.2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14-19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-2.3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20-29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-10.8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30-49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-11.7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50-59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-9.9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60 +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-8.0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2 Elipse"/>
          <p:cNvSpPr/>
          <p:nvPr/>
        </p:nvSpPr>
        <p:spPr>
          <a:xfrm>
            <a:off x="2699792" y="3291456"/>
            <a:ext cx="864096" cy="2880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Elipse"/>
          <p:cNvSpPr/>
          <p:nvPr/>
        </p:nvSpPr>
        <p:spPr>
          <a:xfrm>
            <a:off x="5724128" y="3291456"/>
            <a:ext cx="864096" cy="2880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143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600" dirty="0" smtClean="0"/>
              <a:t>Horas semanales dedicadas a la producción del hogar</a:t>
            </a:r>
            <a:endParaRPr lang="es-UY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964113"/>
              </p:ext>
            </p:extLst>
          </p:nvPr>
        </p:nvGraphicFramePr>
        <p:xfrm>
          <a:off x="467544" y="2492896"/>
          <a:ext cx="8229600" cy="33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193304"/>
                <a:gridCol w="864096"/>
                <a:gridCol w="1152128"/>
                <a:gridCol w="905272"/>
                <a:gridCol w="750912"/>
                <a:gridCol w="1306488"/>
              </a:tblGrid>
              <a:tr h="418500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2006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2013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Cambio </a:t>
                      </a:r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Edad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Hombre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Mujer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err="1" smtClean="0"/>
                        <a:t>Dif</a:t>
                      </a:r>
                      <a:r>
                        <a:rPr lang="es-UY" dirty="0" smtClean="0"/>
                        <a:t>.</a:t>
                      </a:r>
                      <a:endParaRPr lang="es-U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Todos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-2.2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14-19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-2.3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20-29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-10.8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30-49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-11.7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50-59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-9.9</a:t>
                      </a:r>
                    </a:p>
                  </a:txBody>
                  <a:tcPr marL="9525" marR="9525" marT="9525" marB="0" anchor="ctr"/>
                </a:tc>
              </a:tr>
              <a:tr h="418500">
                <a:tc>
                  <a:txBody>
                    <a:bodyPr/>
                    <a:lstStyle/>
                    <a:p>
                      <a:r>
                        <a:rPr lang="es-UY" dirty="0" smtClean="0"/>
                        <a:t>60 +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-8.0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7596336" y="3356992"/>
            <a:ext cx="936104" cy="2808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536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 smtClean="0"/>
              <a:t>Uruguay: largo plazo</a:t>
            </a:r>
            <a:endParaRPr lang="es-UY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sz="2200" dirty="0" smtClean="0"/>
              <a:t>Primera transición </a:t>
            </a:r>
            <a:r>
              <a:rPr lang="es-UY" sz="2200" smtClean="0"/>
              <a:t>demográfica completada </a:t>
            </a:r>
            <a:r>
              <a:rPr lang="es-UY" sz="2200" dirty="0" smtClean="0"/>
              <a:t>a inicios del siglo XX</a:t>
            </a:r>
          </a:p>
          <a:p>
            <a:endParaRPr lang="es-UY" sz="2200" dirty="0" smtClean="0"/>
          </a:p>
          <a:p>
            <a:r>
              <a:rPr lang="es-UY" sz="2200" dirty="0" smtClean="0"/>
              <a:t>Fecundidad: desde 2004 por debajo de la tasa de remplazo</a:t>
            </a:r>
          </a:p>
          <a:p>
            <a:endParaRPr lang="es-UY" sz="2200" dirty="0" smtClean="0"/>
          </a:p>
          <a:p>
            <a:r>
              <a:rPr lang="es-UY" sz="2200" dirty="0" smtClean="0"/>
              <a:t>Distintos comportamientos entre niveles educativos</a:t>
            </a:r>
          </a:p>
          <a:p>
            <a:endParaRPr lang="es-UY" sz="2200" dirty="0" smtClean="0"/>
          </a:p>
        </p:txBody>
      </p:sp>
    </p:spTree>
    <p:extLst>
      <p:ext uri="{BB962C8B-B14F-4D97-AF65-F5344CB8AC3E}">
        <p14:creationId xmlns:p14="http://schemas.microsoft.com/office/powerpoint/2010/main" val="399289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 smtClean="0"/>
              <a:t>Al distinguir tareas:</a:t>
            </a:r>
            <a:endParaRPr lang="es-UY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sz="2000" dirty="0" smtClean="0"/>
              <a:t>Aumenta el tiempo dedicado al cuidado de niños (alrededor de 1 hora semanal) tanto para hombres como para mujeres, manteniéndose la brecha de género en 2.5 horas promedio por persona</a:t>
            </a:r>
          </a:p>
          <a:p>
            <a:endParaRPr lang="es-UY" sz="2000" dirty="0" smtClean="0"/>
          </a:p>
          <a:p>
            <a:endParaRPr lang="es-UY" sz="2000" dirty="0"/>
          </a:p>
          <a:p>
            <a:r>
              <a:rPr lang="es-UY" sz="2000" dirty="0" smtClean="0"/>
              <a:t>Se reduce el tiempo dedicado a tareas básicas (cocina, limpieza y lavandería), más en las mujeres que en los hombres, reduciéndose la brecha de género en alrededor de 2 horas.</a:t>
            </a:r>
          </a:p>
          <a:p>
            <a:endParaRPr lang="es-UY" sz="2000" dirty="0"/>
          </a:p>
          <a:p>
            <a:r>
              <a:rPr lang="es-UY" sz="2000" dirty="0" smtClean="0"/>
              <a:t>Se mantiene el tiempo en otras tareas (administración del hogar, mantenimiento, cuidado del jardín, etc.)</a:t>
            </a:r>
            <a:endParaRPr lang="es-UY" sz="2000" dirty="0"/>
          </a:p>
        </p:txBody>
      </p:sp>
    </p:spTree>
    <p:extLst>
      <p:ext uri="{BB962C8B-B14F-4D97-AF65-F5344CB8AC3E}">
        <p14:creationId xmlns:p14="http://schemas.microsoft.com/office/powerpoint/2010/main" val="17427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 smtClean="0"/>
              <a:t>Precio implícito de actividades</a:t>
            </a:r>
            <a:endParaRPr lang="es-UY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291795"/>
              </p:ext>
            </p:extLst>
          </p:nvPr>
        </p:nvGraphicFramePr>
        <p:xfrm>
          <a:off x="457200" y="2249488"/>
          <a:ext cx="8229600" cy="4284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1440160"/>
                <a:gridCol w="1543040"/>
                <a:gridCol w="1645920"/>
                <a:gridCol w="1645920"/>
              </a:tblGrid>
              <a:tr h="738993">
                <a:tc rowSpan="2">
                  <a:txBody>
                    <a:bodyPr/>
                    <a:lstStyle/>
                    <a:p>
                      <a:r>
                        <a:rPr lang="es-UY" dirty="0" err="1" smtClean="0"/>
                        <a:t>Acitividad</a:t>
                      </a:r>
                      <a:endParaRPr lang="es-U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UY" dirty="0" smtClean="0"/>
                        <a:t>Participación en horas (promedio 2006/2013)</a:t>
                      </a:r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UY" dirty="0" smtClean="0"/>
                        <a:t>Precio 2006</a:t>
                      </a:r>
                    </a:p>
                    <a:p>
                      <a:r>
                        <a:rPr lang="es-UY" dirty="0" smtClean="0"/>
                        <a:t>(cuidado</a:t>
                      </a:r>
                      <a:r>
                        <a:rPr lang="es-UY" baseline="0" dirty="0" smtClean="0"/>
                        <a:t> de  niños=100)</a:t>
                      </a:r>
                      <a:endParaRPr lang="es-U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UY" dirty="0" smtClean="0"/>
                        <a:t>Variación de precio</a:t>
                      </a:r>
                    </a:p>
                    <a:p>
                      <a:r>
                        <a:rPr lang="es-UY" dirty="0" smtClean="0"/>
                        <a:t>2013/2006</a:t>
                      </a:r>
                      <a:endParaRPr lang="es-UY" dirty="0"/>
                    </a:p>
                  </a:txBody>
                  <a:tcPr/>
                </a:tc>
              </a:tr>
              <a:tr h="428149"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/>
                        <a:t>Hombres</a:t>
                      </a:r>
                      <a:endParaRPr lang="es-U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/>
                        <a:t>Mujeres</a:t>
                      </a:r>
                      <a:endParaRPr lang="es-UY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</a:tr>
              <a:tr h="428149">
                <a:tc>
                  <a:txBody>
                    <a:bodyPr/>
                    <a:lstStyle/>
                    <a:p>
                      <a:r>
                        <a:rPr lang="es-UY" dirty="0" smtClean="0"/>
                        <a:t>Cuidado de niños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21,7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20,4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100,0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68,4</a:t>
                      </a:r>
                      <a:endParaRPr lang="es-UY" dirty="0"/>
                    </a:p>
                  </a:txBody>
                  <a:tcPr/>
                </a:tc>
              </a:tr>
              <a:tr h="428149">
                <a:tc>
                  <a:txBody>
                    <a:bodyPr/>
                    <a:lstStyle/>
                    <a:p>
                      <a:r>
                        <a:rPr lang="es-UY" dirty="0" smtClean="0"/>
                        <a:t>Cocina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23,2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29,4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128,5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88,7</a:t>
                      </a:r>
                      <a:endParaRPr lang="es-UY" dirty="0"/>
                    </a:p>
                  </a:txBody>
                  <a:tcPr/>
                </a:tc>
              </a:tr>
              <a:tr h="428149">
                <a:tc>
                  <a:txBody>
                    <a:bodyPr/>
                    <a:lstStyle/>
                    <a:p>
                      <a:r>
                        <a:rPr lang="es-UY" dirty="0" smtClean="0"/>
                        <a:t>Limpieza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11,2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22,1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124,7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96,5</a:t>
                      </a:r>
                      <a:endParaRPr lang="es-UY" dirty="0"/>
                    </a:p>
                  </a:txBody>
                  <a:tcPr/>
                </a:tc>
              </a:tr>
              <a:tr h="428149">
                <a:tc>
                  <a:txBody>
                    <a:bodyPr/>
                    <a:lstStyle/>
                    <a:p>
                      <a:r>
                        <a:rPr lang="es-UY" dirty="0" smtClean="0"/>
                        <a:t>Lavandería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1,3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9,8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125,1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69,8</a:t>
                      </a:r>
                      <a:endParaRPr lang="es-UY" dirty="0"/>
                    </a:p>
                  </a:txBody>
                  <a:tcPr/>
                </a:tc>
              </a:tr>
              <a:tr h="428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 smtClean="0"/>
                        <a:t>Administración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19,1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8,8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207,0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37,6</a:t>
                      </a:r>
                      <a:endParaRPr lang="es-UY" dirty="0"/>
                    </a:p>
                  </a:txBody>
                  <a:tcPr/>
                </a:tc>
              </a:tr>
              <a:tr h="547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 smtClean="0"/>
                        <a:t>Mantenimiento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14,8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4,3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178,0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44,3</a:t>
                      </a:r>
                      <a:endParaRPr lang="es-UY" dirty="0"/>
                    </a:p>
                  </a:txBody>
                  <a:tcPr/>
                </a:tc>
              </a:tr>
              <a:tr h="428149">
                <a:tc>
                  <a:txBody>
                    <a:bodyPr/>
                    <a:lstStyle/>
                    <a:p>
                      <a:r>
                        <a:rPr lang="es-UY" dirty="0" smtClean="0"/>
                        <a:t>Otras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6,7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171,3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15,4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323528" y="3861048"/>
            <a:ext cx="8496944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16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 smtClean="0"/>
              <a:t>En síntesis</a:t>
            </a:r>
            <a:endParaRPr lang="es-UY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1800" dirty="0" smtClean="0"/>
              <a:t>Una disminución de la brecha de género en tiempo debido a: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UY" sz="1800" dirty="0" smtClean="0"/>
              <a:t>Un aumento del tiempo dedicado a la producción del hogar por parte de los hombres compuesto de un aumento del tiempo de cuidado de niños y disminución de tareas básicas)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UY" sz="1800" dirty="0" smtClean="0"/>
              <a:t>Estabilidad / pequeña disminución del tiempo dedicado a la producción del hogar por parte de las mujeres (también con aumento del tiempo de cuidado de niños y </a:t>
            </a:r>
            <a:r>
              <a:rPr lang="es-UY" sz="1800" dirty="0"/>
              <a:t>disminución de tareas básicas)</a:t>
            </a:r>
            <a:endParaRPr lang="es-UY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UY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1800" dirty="0" smtClean="0"/>
              <a:t>Los precios fueron en sentido opuesto</a:t>
            </a:r>
          </a:p>
          <a:p>
            <a:endParaRPr lang="es-UY" dirty="0" smtClean="0"/>
          </a:p>
          <a:p>
            <a:pPr lvl="1"/>
            <a:endParaRPr lang="es-UY" dirty="0" smtClean="0"/>
          </a:p>
        </p:txBody>
      </p:sp>
    </p:spTree>
    <p:extLst>
      <p:ext uri="{BB962C8B-B14F-4D97-AF65-F5344CB8AC3E}">
        <p14:creationId xmlns:p14="http://schemas.microsoft.com/office/powerpoint/2010/main" val="34148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¿Qué podemos conjeturar cuando ponemos todos los resultados en común</a:t>
            </a:r>
            <a:r>
              <a:rPr lang="es-UY" dirty="0" smtClean="0"/>
              <a:t>?</a:t>
            </a:r>
            <a:endParaRPr lang="es-UY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705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200" dirty="0" smtClean="0"/>
              <a:t>Aumento del salario (femenino)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UY" sz="2000" dirty="0"/>
              <a:t>C</a:t>
            </a:r>
            <a:r>
              <a:rPr lang="es-UY" sz="2000" dirty="0" smtClean="0"/>
              <a:t>ambio en el uso del tiempo de las mujeres mercado/hogar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UY" sz="2000" dirty="0" smtClean="0"/>
              <a:t>Cuidado de niños vs. Tareas básicas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es-UY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200" dirty="0" smtClean="0"/>
              <a:t>Precios del capital de producción del hogar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UY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200" dirty="0" smtClean="0"/>
              <a:t>Aspectos institucionales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UY" sz="2000" dirty="0"/>
              <a:t>Expansión de </a:t>
            </a:r>
            <a:r>
              <a:rPr lang="es-UY" sz="2000"/>
              <a:t>horarios </a:t>
            </a:r>
            <a:r>
              <a:rPr lang="es-UY" sz="2000" smtClean="0"/>
              <a:t>prescolares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s-UY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200" dirty="0" smtClean="0"/>
              <a:t>Normas sociales</a:t>
            </a:r>
          </a:p>
          <a:p>
            <a:pPr lvl="1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2670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915" y="703276"/>
            <a:ext cx="4824535" cy="2537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207" y="3165758"/>
            <a:ext cx="4755949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92451" y="5865349"/>
            <a:ext cx="878497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400" b="1" dirty="0" smtClean="0"/>
              <a:t>Figura</a:t>
            </a:r>
            <a:r>
              <a:rPr lang="es-UY" sz="1400" dirty="0" smtClean="0"/>
              <a:t>: Probabilidad condicional de tener el primer hijo por edad</a:t>
            </a:r>
          </a:p>
          <a:p>
            <a:pPr algn="ctr"/>
            <a:r>
              <a:rPr lang="es-UY" sz="1400" dirty="0" smtClean="0"/>
              <a:t>Nota: </a:t>
            </a:r>
            <a:r>
              <a:rPr lang="es-UY" sz="1400" i="1" dirty="0" smtClean="0"/>
              <a:t>Arriba: nivel educativo bajo; Abajo: nivel educativo alto</a:t>
            </a:r>
          </a:p>
          <a:p>
            <a:pPr>
              <a:spcBef>
                <a:spcPts val="600"/>
              </a:spcBef>
            </a:pPr>
            <a:r>
              <a:rPr lang="es-UY" sz="1200" dirty="0" smtClean="0"/>
              <a:t>Fuente: Extraído de </a:t>
            </a:r>
            <a:r>
              <a:rPr lang="es-UY" sz="1200" dirty="0" err="1" smtClean="0"/>
              <a:t>Mathías</a:t>
            </a:r>
            <a:r>
              <a:rPr lang="es-UY" sz="1200" dirty="0" smtClean="0"/>
              <a:t> </a:t>
            </a:r>
            <a:r>
              <a:rPr lang="es-UY" sz="1200" dirty="0" err="1" smtClean="0"/>
              <a:t>Nathan</a:t>
            </a:r>
            <a:r>
              <a:rPr lang="es-UY" sz="1200" dirty="0" smtClean="0"/>
              <a:t> </a:t>
            </a:r>
            <a:r>
              <a:rPr lang="es-ES" sz="1200" dirty="0" err="1" smtClean="0"/>
              <a:t>Nathan</a:t>
            </a:r>
            <a:r>
              <a:rPr lang="es-ES" sz="1200" dirty="0"/>
              <a:t>, </a:t>
            </a:r>
            <a:r>
              <a:rPr lang="es-ES" sz="1200" dirty="0" err="1"/>
              <a:t>Mathías</a:t>
            </a:r>
            <a:r>
              <a:rPr lang="es-ES" sz="1200" dirty="0"/>
              <a:t> (</a:t>
            </a:r>
            <a:r>
              <a:rPr lang="es-ES" sz="1200" dirty="0" smtClean="0"/>
              <a:t>2005). La </a:t>
            </a:r>
            <a:r>
              <a:rPr lang="es-ES" sz="1200" dirty="0"/>
              <a:t>creciente heterogeneidad en la edad al primer hijo en el Uruguay: un análisis de las cohortes de 1951 a </a:t>
            </a:r>
            <a:r>
              <a:rPr lang="es-ES" sz="1200" dirty="0" smtClean="0"/>
              <a:t>1990, </a:t>
            </a:r>
            <a:r>
              <a:rPr lang="es-ES" sz="1200" i="1" dirty="0" smtClean="0"/>
              <a:t>N</a:t>
            </a:r>
            <a:r>
              <a:rPr lang="en-US" sz="1200" i="1" dirty="0" err="1" smtClean="0"/>
              <a:t>otas</a:t>
            </a:r>
            <a:r>
              <a:rPr lang="en-US" sz="1200" i="1" dirty="0" smtClean="0"/>
              <a:t> </a:t>
            </a:r>
            <a:r>
              <a:rPr lang="en-US" sz="1200" i="1" dirty="0"/>
              <a:t>de </a:t>
            </a:r>
            <a:r>
              <a:rPr lang="en-US" sz="1200" i="1" dirty="0" err="1"/>
              <a:t>Población</a:t>
            </a:r>
            <a:r>
              <a:rPr lang="en-US" sz="1200" i="1" dirty="0"/>
              <a:t> </a:t>
            </a:r>
            <a:r>
              <a:rPr lang="en-US" sz="1200" dirty="0"/>
              <a:t>100:35-60</a:t>
            </a:r>
            <a:r>
              <a:rPr lang="en-US" sz="1200" dirty="0" smtClean="0"/>
              <a:t>.</a:t>
            </a:r>
            <a:endParaRPr lang="es-UY" sz="1200" dirty="0"/>
          </a:p>
        </p:txBody>
      </p:sp>
    </p:spTree>
    <p:extLst>
      <p:ext uri="{BB962C8B-B14F-4D97-AF65-F5344CB8AC3E}">
        <p14:creationId xmlns:p14="http://schemas.microsoft.com/office/powerpoint/2010/main" val="20557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 smtClean="0"/>
              <a:t>Uruguay: largo plazo</a:t>
            </a:r>
            <a:endParaRPr lang="es-UY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sz="2000" dirty="0" smtClean="0">
                <a:solidFill>
                  <a:schemeClr val="bg1">
                    <a:lumMod val="65000"/>
                  </a:schemeClr>
                </a:solidFill>
              </a:rPr>
              <a:t>Primera transición demográfica completa a inicios del sigo XX</a:t>
            </a:r>
          </a:p>
          <a:p>
            <a:endParaRPr lang="es-UY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s-UY" sz="2000" dirty="0" smtClean="0">
                <a:solidFill>
                  <a:schemeClr val="bg1">
                    <a:lumMod val="65000"/>
                  </a:schemeClr>
                </a:solidFill>
              </a:rPr>
              <a:t>Fecundidad: desde 2004 por debajo de la tasa de remplazo</a:t>
            </a:r>
          </a:p>
          <a:p>
            <a:endParaRPr lang="es-UY" sz="2000" dirty="0" smtClean="0"/>
          </a:p>
          <a:p>
            <a:r>
              <a:rPr lang="es-UY" sz="2000" dirty="0" smtClean="0"/>
              <a:t>Aumento de los niveles educativos mayor para las mujeres que para los hombres</a:t>
            </a:r>
          </a:p>
          <a:p>
            <a:endParaRPr lang="es-UY" sz="2000" dirty="0" smtClean="0"/>
          </a:p>
          <a:p>
            <a:r>
              <a:rPr lang="es-UY" sz="2000" dirty="0" smtClean="0"/>
              <a:t>Aumento de la participación femenina en el mercado de trabajo - diferencias entre niveles educativos</a:t>
            </a:r>
          </a:p>
          <a:p>
            <a:endParaRPr lang="es-UY" sz="2000" dirty="0" smtClean="0"/>
          </a:p>
          <a:p>
            <a:r>
              <a:rPr lang="es-UY" sz="2000" dirty="0" smtClean="0"/>
              <a:t>Segunda transición demográfica: aumento del divorcio y de la incidencia de hogares monoparentales</a:t>
            </a:r>
          </a:p>
          <a:p>
            <a:endParaRPr lang="es-UY" dirty="0" smtClean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8048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/>
              <a:t>Uruguay: </a:t>
            </a:r>
            <a:r>
              <a:rPr lang="es-UY" sz="3600" dirty="0" smtClean="0"/>
              <a:t>2006-2013</a:t>
            </a:r>
            <a:endParaRPr lang="es-UY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000" dirty="0" smtClean="0"/>
              <a:t>Expansión </a:t>
            </a: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(tasa de crecimiento promedio PBI: 6.6%)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000" dirty="0"/>
              <a:t>Caída del desempleo </a:t>
            </a:r>
            <a:r>
              <a:rPr lang="es-UY" sz="2000" dirty="0">
                <a:solidFill>
                  <a:schemeClr val="bg1">
                    <a:lumMod val="50000"/>
                  </a:schemeClr>
                </a:solidFill>
              </a:rPr>
              <a:t>(10.8% a 6.5%) </a:t>
            </a:r>
            <a:r>
              <a:rPr lang="es-UY" sz="2000" dirty="0"/>
              <a:t>y de la informalidad </a:t>
            </a:r>
            <a:r>
              <a:rPr lang="es-UY" sz="2000" dirty="0">
                <a:solidFill>
                  <a:schemeClr val="bg1">
                    <a:lumMod val="50000"/>
                  </a:schemeClr>
                </a:solidFill>
              </a:rPr>
              <a:t>(34% a 25%)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000" dirty="0" smtClean="0"/>
              <a:t>Inflación estable y relativamente baja </a:t>
            </a: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6.4%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2006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8.5 %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2013)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/>
              <a:t>Caída</a:t>
            </a:r>
            <a:r>
              <a:rPr lang="en-US" sz="2000" dirty="0" smtClean="0"/>
              <a:t> del </a:t>
            </a:r>
            <a:r>
              <a:rPr lang="en-US" sz="2000" dirty="0" err="1" smtClean="0"/>
              <a:t>tipo</a:t>
            </a:r>
            <a:r>
              <a:rPr lang="en-US" sz="2000" dirty="0" smtClean="0"/>
              <a:t> de </a:t>
            </a:r>
            <a:r>
              <a:rPr lang="en-US" sz="2000" dirty="0" err="1" smtClean="0"/>
              <a:t>cambio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($24 a $20)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000" dirty="0" smtClean="0"/>
              <a:t>Aumento del salario real </a:t>
            </a: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(tasa promedio anual: 4.9%)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000" dirty="0" smtClean="0"/>
              <a:t>Disminución de la pobreza </a:t>
            </a: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(tasa de pobreza moderada: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32.5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%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 11.5%;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tasa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pobreza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extrema: 2.5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% 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0.5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%)</a:t>
            </a:r>
            <a:endParaRPr lang="es-UY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000" dirty="0" smtClean="0"/>
              <a:t>Disminución de la desigualdad de ingreso </a:t>
            </a: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s-UY" sz="2000" dirty="0" err="1" smtClean="0">
                <a:solidFill>
                  <a:schemeClr val="bg1">
                    <a:lumMod val="50000"/>
                  </a:schemeClr>
                </a:solidFill>
              </a:rPr>
              <a:t>Gini</a:t>
            </a:r>
            <a:r>
              <a:rPr lang="es-UY" sz="2000" dirty="0" smtClean="0">
                <a:solidFill>
                  <a:schemeClr val="bg1">
                    <a:lumMod val="50000"/>
                  </a:schemeClr>
                </a:solidFill>
              </a:rPr>
              <a:t>: 47.2% a 41.9%)</a:t>
            </a:r>
          </a:p>
        </p:txBody>
      </p:sp>
    </p:spTree>
    <p:extLst>
      <p:ext uri="{BB962C8B-B14F-4D97-AF65-F5344CB8AC3E}">
        <p14:creationId xmlns:p14="http://schemas.microsoft.com/office/powerpoint/2010/main" val="40737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897828"/>
              </p:ext>
            </p:extLst>
          </p:nvPr>
        </p:nvGraphicFramePr>
        <p:xfrm>
          <a:off x="378732" y="1412776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1656184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2006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2013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Variación</a:t>
                      </a:r>
                      <a:endParaRPr lang="es-U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 smtClean="0"/>
                        <a:t>PBI</a:t>
                      </a:r>
                      <a:r>
                        <a:rPr lang="es-UY" baseline="0" dirty="0" smtClean="0"/>
                        <a:t> per cápita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13377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19090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43%</a:t>
                      </a:r>
                      <a:endParaRPr lang="es-UY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 smtClean="0"/>
                        <a:t>Producción</a:t>
                      </a:r>
                      <a:r>
                        <a:rPr lang="es-UY" baseline="0" dirty="0" smtClean="0"/>
                        <a:t> del hogar per cápita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mtClean="0"/>
                        <a:t>3555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6116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72%</a:t>
                      </a:r>
                      <a:endParaRPr lang="es-UY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UY" i="1" dirty="0" smtClean="0"/>
                        <a:t>      (% del PBI)</a:t>
                      </a:r>
                      <a:endParaRPr lang="es-UY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i="1" dirty="0" smtClean="0"/>
                        <a:t>27</a:t>
                      </a:r>
                      <a:endParaRPr lang="es-UY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i="1" dirty="0" smtClean="0"/>
                        <a:t>32</a:t>
                      </a:r>
                      <a:endParaRPr lang="es-UY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UY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 smtClean="0"/>
                        <a:t>Ingreso laboral per cápita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6337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9222</a:t>
                      </a:r>
                      <a:endParaRPr lang="es-UY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UY" i="1" dirty="0" smtClean="0"/>
                        <a:t>      (% del PBI)</a:t>
                      </a:r>
                      <a:endParaRPr lang="es-UY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i="1" dirty="0" smtClean="0"/>
                        <a:t>47</a:t>
                      </a:r>
                      <a:endParaRPr lang="es-UY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i="1" dirty="0" smtClean="0"/>
                        <a:t>48</a:t>
                      </a:r>
                      <a:endParaRPr lang="es-UY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i="1" dirty="0" smtClean="0"/>
                        <a:t>46%</a:t>
                      </a:r>
                      <a:endParaRPr lang="es-UY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 smtClean="0"/>
                        <a:t>Producción del hogar / Ingreso laboral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0,56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0,66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UY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78732" y="506535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b="1" dirty="0" smtClean="0"/>
              <a:t>Tabla</a:t>
            </a:r>
            <a:r>
              <a:rPr lang="es-UY" sz="1400" dirty="0" smtClean="0"/>
              <a:t>. PBI, producción del hogar e ingreso laboral per cápita en </a:t>
            </a:r>
            <a:r>
              <a:rPr lang="es-UY" sz="1400" dirty="0"/>
              <a:t>dólares PPP constantes </a:t>
            </a:r>
            <a:r>
              <a:rPr lang="es-UY" sz="1400" dirty="0" smtClean="0"/>
              <a:t>2011.</a:t>
            </a:r>
          </a:p>
          <a:p>
            <a:r>
              <a:rPr lang="es-UY" sz="1400" dirty="0" smtClean="0"/>
              <a:t>Fuente: Sistema de Cuentas Nacionales (BCU), NTTA y Banco Mundial </a:t>
            </a:r>
            <a:endParaRPr lang="es-UY" sz="1400" dirty="0"/>
          </a:p>
        </p:txBody>
      </p:sp>
    </p:spTree>
    <p:extLst>
      <p:ext uri="{BB962C8B-B14F-4D97-AF65-F5344CB8AC3E}">
        <p14:creationId xmlns:p14="http://schemas.microsoft.com/office/powerpoint/2010/main" val="255465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11560" y="544522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 smtClean="0"/>
              <a:t>Gráfica. PBI, producción del hogar e ingreso laboral per cápita en miles de dólares PPP (constantes 2011). Tasas de crecimiento acumulado anual </a:t>
            </a:r>
            <a:endParaRPr lang="es-UY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6911413" cy="4154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10 Conector recto de flecha"/>
          <p:cNvCxnSpPr/>
          <p:nvPr/>
        </p:nvCxnSpPr>
        <p:spPr>
          <a:xfrm flipV="1">
            <a:off x="5652120" y="353441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V="1">
            <a:off x="3878396" y="3789040"/>
            <a:ext cx="379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907704" y="216905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6.1%</a:t>
            </a:r>
            <a:endParaRPr lang="es-UY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77922" y="3419708"/>
            <a:ext cx="747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9,4%</a:t>
            </a:r>
            <a:endParaRPr lang="es-UY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184248" y="328871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6,5%</a:t>
            </a:r>
            <a:endParaRPr lang="es-UY" dirty="0"/>
          </a:p>
        </p:txBody>
      </p:sp>
      <p:cxnSp>
        <p:nvCxnSpPr>
          <p:cNvPr id="6" name="5 Conector recto de flecha"/>
          <p:cNvCxnSpPr/>
          <p:nvPr/>
        </p:nvCxnSpPr>
        <p:spPr>
          <a:xfrm flipV="1">
            <a:off x="2281505" y="2276872"/>
            <a:ext cx="373801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2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5373216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 smtClean="0"/>
              <a:t>Gráfica. Producción del hogar e ingreso laboral per cápita en miles de dólares PPP (constantes 2011) y en horas por semana</a:t>
            </a:r>
            <a:endParaRPr lang="es-UY" sz="1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602128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i="1" dirty="0" smtClean="0"/>
              <a:t>Efecto precio &gt; Efecto cantidad</a:t>
            </a:r>
            <a:endParaRPr lang="es-UY" i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88" y="858944"/>
            <a:ext cx="730731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5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1615</TotalTime>
  <Words>2197</Words>
  <Application>Microsoft Office PowerPoint</Application>
  <PresentationFormat>Presentación en pantalla (4:3)</PresentationFormat>
  <Paragraphs>696</Paragraphs>
  <Slides>34</Slides>
  <Notes>10</Notes>
  <HiddenSlides>2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Calibri</vt:lpstr>
      <vt:lpstr>Georgia</vt:lpstr>
      <vt:lpstr>Times New Roman</vt:lpstr>
      <vt:lpstr>Trebuchet MS</vt:lpstr>
      <vt:lpstr>Wingdings 2</vt:lpstr>
      <vt:lpstr>Urbano</vt:lpstr>
      <vt:lpstr>Brechas de género en el mercado laboral y en la producción del hogar Uruguay, 2006-2013</vt:lpstr>
      <vt:lpstr>Datos de Uruguay</vt:lpstr>
      <vt:lpstr>Uruguay: largo plazo</vt:lpstr>
      <vt:lpstr>Presentación de PowerPoint</vt:lpstr>
      <vt:lpstr>Uruguay: largo plazo</vt:lpstr>
      <vt:lpstr>Uruguay: 2006-2013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 síntesis</vt:lpstr>
      <vt:lpstr>Brechas de género</vt:lpstr>
      <vt:lpstr>Presentación de PowerPoint</vt:lpstr>
      <vt:lpstr>El papel de las horas</vt:lpstr>
      <vt:lpstr>Horas semanales dedicadas al mercado de trabajo</vt:lpstr>
      <vt:lpstr>Horas semanales dedicadas al mercado de trabajo</vt:lpstr>
      <vt:lpstr>Tasa de participación, tasa de empleo y horas trabajadas por ocupados</vt:lpstr>
      <vt:lpstr>Tasa de participación, tasa de empleo y horas trabajadas por ocupados</vt:lpstr>
      <vt:lpstr>Tasa de participación, tasa de empleo y horas trabajadas por ocupados</vt:lpstr>
      <vt:lpstr>El papel de las remuneraciones</vt:lpstr>
      <vt:lpstr>En síntesis</vt:lpstr>
      <vt:lpstr>Brechas de género</vt:lpstr>
      <vt:lpstr>Presentación de PowerPoint</vt:lpstr>
      <vt:lpstr>El papel de las horas</vt:lpstr>
      <vt:lpstr>Horas semanales dedicadas a la producción del hogar</vt:lpstr>
      <vt:lpstr>Horas semanales dedicadas a la producción del hogar</vt:lpstr>
      <vt:lpstr>Horas semanales dedicadas a la producción del hogar</vt:lpstr>
      <vt:lpstr>Al distinguir tareas:</vt:lpstr>
      <vt:lpstr>Precio implícito de actividades</vt:lpstr>
      <vt:lpstr>En síntesis</vt:lpstr>
      <vt:lpstr>¿Qué podemos conjeturar cuando ponemos todos los resultados en común?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Marisa</dc:creator>
  <cp:lastModifiedBy>Marisa Bucheli</cp:lastModifiedBy>
  <cp:revision>143</cp:revision>
  <cp:lastPrinted>2018-02-20T14:12:50Z</cp:lastPrinted>
  <dcterms:created xsi:type="dcterms:W3CDTF">2018-02-02T16:59:55Z</dcterms:created>
  <dcterms:modified xsi:type="dcterms:W3CDTF">2018-02-25T13:53:20Z</dcterms:modified>
</cp:coreProperties>
</file>